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12"/>
  </p:notesMasterIdLst>
  <p:sldIdLst>
    <p:sldId id="256" r:id="rId2"/>
    <p:sldId id="297" r:id="rId3"/>
    <p:sldId id="292" r:id="rId4"/>
    <p:sldId id="300" r:id="rId5"/>
    <p:sldId id="301" r:id="rId6"/>
    <p:sldId id="303" r:id="rId7"/>
    <p:sldId id="304" r:id="rId8"/>
    <p:sldId id="302" r:id="rId9"/>
    <p:sldId id="270" r:id="rId10"/>
    <p:sldId id="29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8B9"/>
    <a:srgbClr val="E5F0FE"/>
    <a:srgbClr val="F78113"/>
    <a:srgbClr val="5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>
      <p:cViewPr>
        <p:scale>
          <a:sx n="98" d="100"/>
          <a:sy n="98" d="100"/>
        </p:scale>
        <p:origin x="-356" y="4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64649-6C99-404F-9691-D733FEF0E60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724E4-C230-4A41-AD9E-BF3AF486C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7F4F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0069" y="1462067"/>
            <a:ext cx="9214069" cy="80870"/>
          </a:xfrm>
          <a:prstGeom prst="rect">
            <a:avLst/>
          </a:prstGeom>
        </p:spPr>
      </p:pic>
      <p:sp>
        <p:nvSpPr>
          <p:cNvPr id="9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>
                <a:solidFill>
                  <a:srgbClr val="514141"/>
                </a:solidFill>
                <a:latin typeface="Abadi MT Condensed Light"/>
                <a:cs typeface="Abadi MT Condensed Light"/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attendance-works-logo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12" b="10945"/>
          <a:stretch/>
        </p:blipFill>
        <p:spPr>
          <a:xfrm>
            <a:off x="8278402" y="6079467"/>
            <a:ext cx="524528" cy="625191"/>
          </a:xfrm>
          <a:prstGeom prst="rect">
            <a:avLst/>
          </a:prstGeom>
        </p:spPr>
      </p:pic>
      <p:sp>
        <p:nvSpPr>
          <p:cNvPr id="11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92285" y="6396034"/>
            <a:ext cx="2133600" cy="365125"/>
          </a:xfrm>
        </p:spPr>
        <p:txBody>
          <a:bodyPr/>
          <a:lstStyle/>
          <a:p>
            <a:fld id="{3575C0D9-D776-4177-ADFD-82C36A6D24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98450" y="436531"/>
            <a:ext cx="8504238" cy="981107"/>
          </a:xfrm>
        </p:spPr>
        <p:txBody>
          <a:bodyPr/>
          <a:lstStyle>
            <a:lvl1pPr marL="0" indent="0">
              <a:buNone/>
              <a:defRPr sz="4400">
                <a:solidFill>
                  <a:schemeClr val="tx2"/>
                </a:solidFill>
                <a:latin typeface="Abadi MT Condensed Extra Bold"/>
                <a:cs typeface="Abadi MT Condensed Extra Bold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70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C9A8A0D-203A-44A7-AEFE-9A205A5F80C0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FB446BB-A38C-4C91-80AD-EDA7F0E43D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67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student+thinking+about+future&amp;source=images&amp;cd=&amp;cad=rja&amp;uact=8&amp;ved=0CAcQjRw&amp;url=http://galleryhip.com/student-thinking-image.html&amp;ei=XDQkVZanCZLgoATg9IGACg&amp;bvm=bv.90237346,d.cGU&amp;psig=AFQjCNHraCvbI3XdlGtXZbqSmfjwXobl0g&amp;ust=142852234443127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uact=8&amp;ved=0CAcQjRw&amp;url=http://naterrinhadotiosam.blogspot.com/2012_02_01_archive.html&amp;ei=tj4kVZbdL5LjoASCsYCgAQ&amp;bvm=bv.90237346,d.cGU&amp;psig=AFQjCNGDeqcDTQU5WcsC91WbX_76pCgLew&amp;ust=142852505280566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i&amp;rct=j&amp;q=&amp;esrc=s&amp;frm=1&amp;source=images&amp;cd=&amp;cad=rja&amp;uact=8&amp;ved=0CAcQjRw&amp;url=http://www.wsj.com/articles/SB10001424052748703989304575503893436045302&amp;ei=mz4kVfa7K4XzoATRg4GoBg&amp;bvm=bv.90237346,d.cGU&amp;psig=AFQjCNGDeqcDTQU5WcsC91WbX_76pCgLew&amp;ust=1428525052805668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8617" y="1447800"/>
            <a:ext cx="3886200" cy="2590799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Child Welfare &amp; Attendance </a:t>
            </a:r>
            <a:b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Informational Guide for Parents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29200"/>
            <a:ext cx="4953000" cy="16002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2400" dirty="0" smtClean="0">
              <a:solidFill>
                <a:srgbClr val="1658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200" i="1" dirty="0">
              <a:latin typeface="Franklin Gothic Medium"/>
              <a:cs typeface="Franklin Gothic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46" y="762000"/>
            <a:ext cx="4820054" cy="423016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209800" cy="12191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254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8820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19400"/>
            <a:ext cx="7772400" cy="2949575"/>
          </a:xfrm>
        </p:spPr>
        <p:txBody>
          <a:bodyPr>
            <a:normAutofit/>
          </a:bodyPr>
          <a:lstStyle/>
          <a:p>
            <a:pPr algn="ctr"/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6001"/>
            <a:ext cx="7772400" cy="304799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9212"/>
            <a:ext cx="8077201" cy="462438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9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2400" y="152400"/>
            <a:ext cx="8656638" cy="98110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 Video on </a:t>
            </a:r>
            <a:b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Bringing Attendance Home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2425" y="365125"/>
            <a:ext cx="7521575" cy="5492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elix Titling" panose="04060505060202020A04" pitchFamily="82" charset="0"/>
                <a:cs typeface="Franklin Gothic Medium"/>
              </a:rPr>
              <a:t/>
            </a:r>
            <a:br>
              <a:rPr lang="en-US" dirty="0" smtClean="0">
                <a:latin typeface="Felix Titling" panose="04060505060202020A04" pitchFamily="82" charset="0"/>
                <a:cs typeface="Franklin Gothic Medium"/>
              </a:rPr>
            </a:br>
            <a:r>
              <a:rPr lang="en-US" i="1" dirty="0" smtClean="0">
                <a:latin typeface="Franklin Gothic Medium"/>
                <a:cs typeface="Franklin Gothic Medium"/>
              </a:rPr>
              <a:t/>
            </a:r>
            <a:br>
              <a:rPr lang="en-US" i="1" dirty="0" smtClean="0">
                <a:latin typeface="Franklin Gothic Medium"/>
                <a:cs typeface="Franklin Gothic Medium"/>
              </a:rPr>
            </a:br>
            <a:endParaRPr lang="en-US" dirty="0"/>
          </a:p>
        </p:txBody>
      </p:sp>
      <p:pic>
        <p:nvPicPr>
          <p:cNvPr id="4" name="Bringing Attendance Home- Parent Video-S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00200"/>
            <a:ext cx="8045450" cy="3382963"/>
          </a:xfrm>
        </p:spPr>
      </p:pic>
    </p:spTree>
    <p:extLst>
      <p:ext uri="{BB962C8B-B14F-4D97-AF65-F5344CB8AC3E}">
        <p14:creationId xmlns:p14="http://schemas.microsoft.com/office/powerpoint/2010/main" val="3033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44562"/>
          </a:xfrm>
        </p:spPr>
        <p:txBody>
          <a:bodyPr/>
          <a:lstStyle/>
          <a:p>
            <a:pPr algn="ctr"/>
            <a:r>
              <a:rPr lang="en-US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DID YOU KNOW??</a:t>
            </a:r>
            <a:endParaRPr lang="en-US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latin typeface="Segoe Print" panose="02000600000000000000" pitchFamily="2" charset="0"/>
              </a:rPr>
              <a:t>Attendance </a:t>
            </a:r>
            <a:r>
              <a:rPr lang="en-US" sz="2400" b="0" dirty="0">
                <a:latin typeface="Segoe Print" panose="02000600000000000000" pitchFamily="2" charset="0"/>
              </a:rPr>
              <a:t>is an important life skill that will help your child graduate from college and keep a job.</a:t>
            </a:r>
          </a:p>
          <a:p>
            <a:pPr marL="0" indent="0"/>
            <a:endParaRPr lang="en-US" sz="200" dirty="0">
              <a:latin typeface="Segoe Print" panose="020006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latin typeface="Segoe Print" panose="02000600000000000000" pitchFamily="2" charset="0"/>
              </a:rPr>
              <a:t>School is your child’s job.  Their salary is the grade they receive</a:t>
            </a:r>
            <a:r>
              <a:rPr lang="en-US" sz="2400" b="0" dirty="0" smtClean="0">
                <a:latin typeface="Segoe Print" panose="02000600000000000000" pitchFamily="2" charset="0"/>
              </a:rPr>
              <a:t>.</a:t>
            </a:r>
          </a:p>
          <a:p>
            <a:pPr marL="0" indent="0"/>
            <a:endParaRPr lang="en-US" sz="200" dirty="0" smtClean="0">
              <a:latin typeface="Segoe Print" panose="02000600000000000000" pitchFamily="2" charset="0"/>
            </a:endParaRPr>
          </a:p>
          <a:p>
            <a:pPr marL="0" indent="0"/>
            <a:r>
              <a:rPr lang="en-US" sz="2400" dirty="0" smtClean="0">
                <a:latin typeface="Segoe Print" panose="02000600000000000000" pitchFamily="2" charset="0"/>
              </a:rPr>
              <a:t>Remember getting your child to school on time, everyday, unless they are sick, is your responsibility. While others can help, you are the bottom line.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6" name="irc_mi" descr="http://titancollege.com.au/wp-content/uploads/2014/01/0008653296Z-1920x1280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05400"/>
            <a:ext cx="2590799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0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760"/>
            <a:ext cx="8534400" cy="39624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What is an allowable absence?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839200" cy="5943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en-US" altLang="en-US" sz="3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en-US" sz="3800" b="0" dirty="0" smtClean="0">
                <a:latin typeface="MV Boli" panose="02000500030200090000" pitchFamily="2" charset="0"/>
                <a:cs typeface="MV Boli" panose="02000500030200090000" pitchFamily="2" charset="0"/>
              </a:rPr>
              <a:t>Absences </a:t>
            </a:r>
            <a:r>
              <a:rPr lang="en-US" altLang="en-US" sz="3800" b="0" dirty="0">
                <a:latin typeface="MV Boli" panose="02000500030200090000" pitchFamily="2" charset="0"/>
                <a:cs typeface="MV Boli" panose="02000500030200090000" pitchFamily="2" charset="0"/>
              </a:rPr>
              <a:t>may be </a:t>
            </a:r>
            <a:r>
              <a:rPr lang="en-US" altLang="en-US" sz="3800" u="sng" dirty="0">
                <a:latin typeface="MV Boli" panose="02000500030200090000" pitchFamily="2" charset="0"/>
                <a:cs typeface="MV Boli" panose="02000500030200090000" pitchFamily="2" charset="0"/>
              </a:rPr>
              <a:t>excused</a:t>
            </a:r>
            <a:r>
              <a:rPr lang="en-US" altLang="en-US" sz="3800" b="0" dirty="0">
                <a:latin typeface="MV Boli" panose="02000500030200090000" pitchFamily="2" charset="0"/>
                <a:cs typeface="MV Boli" panose="02000500030200090000" pitchFamily="2" charset="0"/>
              </a:rPr>
              <a:t> for the </a:t>
            </a:r>
            <a:r>
              <a:rPr lang="en-US" altLang="en-US" sz="3800" b="0" dirty="0" smtClean="0">
                <a:latin typeface="MV Boli" panose="02000500030200090000" pitchFamily="2" charset="0"/>
                <a:cs typeface="MV Boli" panose="02000500030200090000" pitchFamily="2" charset="0"/>
              </a:rPr>
              <a:t>following reasons</a:t>
            </a:r>
            <a:r>
              <a:rPr lang="en-US" altLang="en-US" sz="3800" b="0" dirty="0" smtClean="0">
                <a:latin typeface="Californian FB" panose="0207040306080B030204" pitchFamily="18" charset="0"/>
                <a:cs typeface="MV Boli" panose="02000500030200090000" pitchFamily="2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endParaRPr lang="en-US" altLang="en-US" sz="3800" b="0" dirty="0">
              <a:latin typeface="Californian FB" panose="0207040306080B030204" pitchFamily="18" charset="0"/>
              <a:cs typeface="MV Boli" panose="02000500030200090000" pitchFamily="2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endParaRPr lang="en-US" altLang="en-US" sz="1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4000" b="0" dirty="0">
                <a:latin typeface="Segoe Print" panose="02000600000000000000" pitchFamily="2" charset="0"/>
              </a:rPr>
              <a:t>Personal Illness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0" dirty="0" smtClean="0">
                <a:latin typeface="Segoe Print" panose="02000600000000000000" pitchFamily="2" charset="0"/>
              </a:rPr>
              <a:t>Medical </a:t>
            </a:r>
            <a:r>
              <a:rPr lang="en-US" altLang="en-US" sz="4000" b="0" dirty="0">
                <a:latin typeface="Segoe Print" panose="02000600000000000000" pitchFamily="2" charset="0"/>
              </a:rPr>
              <a:t>or dental appointment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0" dirty="0">
                <a:latin typeface="Segoe Print" panose="02000600000000000000" pitchFamily="2" charset="0"/>
              </a:rPr>
              <a:t>Funeral for immediate family member </a:t>
            </a:r>
            <a:r>
              <a:rPr lang="en-US" altLang="en-US" sz="4000" b="0" dirty="0" smtClean="0">
                <a:latin typeface="Segoe Print" panose="02000600000000000000" pitchFamily="2" charset="0"/>
              </a:rPr>
              <a:t>                      </a:t>
            </a:r>
            <a:r>
              <a:rPr lang="en-US" altLang="en-US" sz="2500" b="0" dirty="0" smtClean="0">
                <a:latin typeface="Segoe Print" panose="02000600000000000000" pitchFamily="2" charset="0"/>
              </a:rPr>
              <a:t>(</a:t>
            </a:r>
            <a:r>
              <a:rPr lang="en-US" altLang="en-US" sz="2500" b="0" dirty="0">
                <a:latin typeface="Segoe Print" panose="02000600000000000000" pitchFamily="2" charset="0"/>
              </a:rPr>
              <a:t>one day if service is in California, three days if service is out of state)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0" dirty="0">
                <a:latin typeface="Segoe Print" panose="02000600000000000000" pitchFamily="2" charset="0"/>
              </a:rPr>
              <a:t>Jury duty (for students aged 18 or older)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0" dirty="0">
                <a:latin typeface="Segoe Print" panose="02000600000000000000" pitchFamily="2" charset="0"/>
              </a:rPr>
              <a:t>Participation in religious instruction or exercises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0" dirty="0">
                <a:latin typeface="Segoe Print" panose="02000600000000000000" pitchFamily="2" charset="0"/>
              </a:rPr>
              <a:t>Medical appointments for children of custodial teen </a:t>
            </a:r>
            <a:r>
              <a:rPr lang="en-US" altLang="en-US" sz="4000" b="0" dirty="0" smtClean="0">
                <a:latin typeface="Segoe Print" panose="02000600000000000000" pitchFamily="2" charset="0"/>
              </a:rPr>
              <a:t>parents</a:t>
            </a:r>
            <a:endParaRPr lang="en-US" altLang="en-US" sz="4000" dirty="0" smtClean="0"/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Code 46012, 5CCR 306 </a:t>
            </a:r>
            <a:r>
              <a:rPr lang="en-US" altLang="en-US" sz="2500" b="0" dirty="0">
                <a:latin typeface="Arial" panose="020B0604020202020204" pitchFamily="34" charset="0"/>
                <a:cs typeface="Arial" panose="020B0604020202020204" pitchFamily="34" charset="0"/>
              </a:rPr>
              <a:t>states absence verification must be submitted to the designated school site official within </a:t>
            </a:r>
            <a:r>
              <a:rPr lang="en-US" altLang="en-US" sz="3300" i="1" dirty="0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n-US" altLang="en-US" sz="2500" b="0" i="1" dirty="0">
                <a:latin typeface="Arial" panose="020B0604020202020204" pitchFamily="34" charset="0"/>
                <a:cs typeface="Arial" panose="020B0604020202020204" pitchFamily="34" charset="0"/>
              </a:rPr>
              <a:t> school </a:t>
            </a:r>
            <a:r>
              <a:rPr lang="en-US" altLang="en-US" sz="2500" b="0" dirty="0">
                <a:latin typeface="Arial" panose="020B0604020202020204" pitchFamily="34" charset="0"/>
                <a:cs typeface="Arial" panose="020B0604020202020204" pitchFamily="34" charset="0"/>
              </a:rPr>
              <a:t>days from the last day of absence…</a:t>
            </a:r>
          </a:p>
        </p:txBody>
      </p:sp>
    </p:spTree>
    <p:extLst>
      <p:ext uri="{BB962C8B-B14F-4D97-AF65-F5344CB8AC3E}">
        <p14:creationId xmlns:p14="http://schemas.microsoft.com/office/powerpoint/2010/main" val="30544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What is an allowable absence?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0628"/>
            <a:ext cx="8915400" cy="537637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altLang="en-US" sz="3400" b="0" dirty="0">
                <a:latin typeface="MV Boli" panose="02000500030200090000" pitchFamily="2" charset="0"/>
                <a:cs typeface="MV Boli" panose="02000500030200090000" pitchFamily="2" charset="0"/>
              </a:rPr>
              <a:t>An absence may be </a:t>
            </a:r>
            <a:r>
              <a:rPr lang="en-US" altLang="en-US" sz="3400" u="sng" dirty="0">
                <a:latin typeface="MV Boli" panose="02000500030200090000" pitchFamily="2" charset="0"/>
                <a:cs typeface="MV Boli" panose="02000500030200090000" pitchFamily="2" charset="0"/>
              </a:rPr>
              <a:t>justified</a:t>
            </a:r>
            <a:r>
              <a:rPr lang="en-US" altLang="en-US" sz="3400" b="0" dirty="0">
                <a:latin typeface="MV Boli" panose="02000500030200090000" pitchFamily="2" charset="0"/>
                <a:cs typeface="MV Boli" panose="02000500030200090000" pitchFamily="2" charset="0"/>
              </a:rPr>
              <a:t> for the following reasons</a:t>
            </a:r>
            <a:r>
              <a:rPr lang="en-US" altLang="en-US" sz="3400" b="0" dirty="0" smtClean="0"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 marL="0" indent="0">
              <a:lnSpc>
                <a:spcPct val="90000"/>
              </a:lnSpc>
            </a:pPr>
            <a:endParaRPr lang="en-US" altLang="en-US" sz="1100" b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b="0" dirty="0">
                <a:latin typeface="Segoe Print" panose="02000600000000000000" pitchFamily="2" charset="0"/>
              </a:rPr>
              <a:t>Appearance in court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b="0" dirty="0">
                <a:latin typeface="Segoe Print" panose="02000600000000000000" pitchFamily="2" charset="0"/>
              </a:rPr>
              <a:t>Attendance at a funeral service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b="0" dirty="0">
                <a:latin typeface="Segoe Print" panose="02000600000000000000" pitchFamily="2" charset="0"/>
              </a:rPr>
              <a:t>Observation of a holiday or ceremony of his/her religion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b="0" dirty="0">
                <a:latin typeface="Segoe Print" panose="02000600000000000000" pitchFamily="2" charset="0"/>
              </a:rPr>
              <a:t>Attendance at a religious retreat but no more than four hours during the semester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b="0" dirty="0">
                <a:latin typeface="Segoe Print" panose="02000600000000000000" pitchFamily="2" charset="0"/>
              </a:rPr>
              <a:t>Employment interview or conference</a:t>
            </a:r>
          </a:p>
          <a:p>
            <a:pPr>
              <a:lnSpc>
                <a:spcPct val="90000"/>
              </a:lnSpc>
            </a:pPr>
            <a:endParaRPr lang="en-US" altLang="en-US" sz="1050" dirty="0">
              <a:latin typeface="Segoe Print" panose="02000600000000000000" pitchFamily="2" charset="0"/>
            </a:endParaRPr>
          </a:p>
          <a:p>
            <a:pPr marL="0">
              <a:buNone/>
            </a:pPr>
            <a:r>
              <a:rPr lang="en-US" altLang="en-US" sz="2000" dirty="0" smtClean="0">
                <a:latin typeface="Segoe Print" panose="02000600000000000000" pitchFamily="2" charset="0"/>
              </a:rPr>
              <a:t>.</a:t>
            </a:r>
            <a:endParaRPr lang="en-US" altLang="en-US" sz="2000" dirty="0">
              <a:latin typeface="Segoe Print" panose="02000600000000000000" pitchFamily="2" charset="0"/>
            </a:endParaRPr>
          </a:p>
          <a:p>
            <a:pPr>
              <a:buNone/>
            </a:pPr>
            <a:endParaRPr lang="en-US" altLang="en-US" sz="1050" i="1" dirty="0">
              <a:latin typeface="Segoe Print" panose="02000600000000000000" pitchFamily="2" charset="0"/>
            </a:endParaRPr>
          </a:p>
          <a:p>
            <a:pPr algn="ctr">
              <a:buNone/>
            </a:pPr>
            <a:r>
              <a:rPr lang="en-US" altLang="en-US" sz="2900" b="1" dirty="0">
                <a:latin typeface="Segoe Print" panose="02000600000000000000" pitchFamily="2" charset="0"/>
              </a:rPr>
              <a:t>	</a:t>
            </a:r>
            <a:r>
              <a:rPr lang="en-US" altLang="en-US" sz="2900" b="1" u="sng" dirty="0">
                <a:latin typeface="Segoe Print" panose="02000600000000000000" pitchFamily="2" charset="0"/>
              </a:rPr>
              <a:t>Family vacations are never considered </a:t>
            </a:r>
            <a:endParaRPr lang="en-US" altLang="en-US" sz="2900" b="1" u="sng" dirty="0" smtClean="0">
              <a:latin typeface="Segoe Print" panose="02000600000000000000" pitchFamily="2" charset="0"/>
            </a:endParaRPr>
          </a:p>
          <a:p>
            <a:pPr algn="ctr">
              <a:buNone/>
            </a:pPr>
            <a:r>
              <a:rPr lang="en-US" altLang="en-US" sz="2900" b="1" u="sng" dirty="0" smtClean="0">
                <a:latin typeface="Segoe Print" panose="02000600000000000000" pitchFamily="2" charset="0"/>
              </a:rPr>
              <a:t>excused </a:t>
            </a:r>
            <a:r>
              <a:rPr lang="en-US" altLang="en-US" sz="2900" b="1" u="sng" dirty="0">
                <a:latin typeface="Segoe Print" panose="02000600000000000000" pitchFamily="2" charset="0"/>
              </a:rPr>
              <a:t>or justified absences.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8895"/>
            <a:ext cx="8686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When is your child </a:t>
            </a:r>
            <a:b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too sick to go to school?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0628"/>
            <a:ext cx="8610600" cy="537637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en-US" sz="2400" b="0" dirty="0">
                <a:latin typeface="Segoe Print" panose="02000600000000000000" pitchFamily="2" charset="0"/>
              </a:rPr>
              <a:t>If your child is…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600" dirty="0">
              <a:latin typeface="Segoe Print" panose="020006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Segoe Print" panose="02000600000000000000" pitchFamily="2" charset="0"/>
              </a:rPr>
              <a:t>Running a fever of 100 degrees or more, vomiting, diarrhea, uncontrollable cough, pinkeye, first day of a cold, or having flu like symptoms. </a:t>
            </a:r>
            <a:r>
              <a:rPr lang="en-US" sz="1900" dirty="0" smtClean="0">
                <a:latin typeface="Segoe Print" panose="02000600000000000000" pitchFamily="2" charset="0"/>
              </a:rPr>
              <a:t>Keep </a:t>
            </a:r>
            <a:r>
              <a:rPr lang="en-US" sz="1900" dirty="0">
                <a:latin typeface="Segoe Print" panose="02000600000000000000" pitchFamily="2" charset="0"/>
              </a:rPr>
              <a:t>your child home and call the office to let them know he/she is sick for the day</a:t>
            </a:r>
            <a:r>
              <a:rPr lang="en-US" sz="1900" dirty="0" smtClean="0"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80000"/>
              </a:lnSpc>
              <a:defRPr/>
            </a:pPr>
            <a:endParaRPr lang="en-US" sz="600" dirty="0" smtClean="0">
              <a:latin typeface="Segoe Print" panose="020006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Segoe Print" panose="02000600000000000000" pitchFamily="2" charset="0"/>
              </a:rPr>
              <a:t>The school cannot assume that your child is out ill, call for everyday your child is out. </a:t>
            </a:r>
            <a:endParaRPr lang="en-US" sz="1900" dirty="0">
              <a:latin typeface="Segoe Print" panose="02000600000000000000" pitchFamily="2" charset="0"/>
            </a:endParaRPr>
          </a:p>
          <a:p>
            <a:pPr>
              <a:buFont typeface="Wingdings 2" pitchFamily="18" charset="2"/>
              <a:buNone/>
              <a:defRPr/>
            </a:pPr>
            <a:endParaRPr lang="en-US" sz="6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Segoe Print" panose="02000600000000000000" pitchFamily="2" charset="0"/>
              </a:rPr>
              <a:t>Know that mild sniffles, mild sore throat, or runny nose are not necessarily signs that your child needs to stay home from school. </a:t>
            </a:r>
          </a:p>
          <a:p>
            <a:pPr marL="0" indent="0">
              <a:defRPr/>
            </a:pPr>
            <a:endParaRPr lang="en-US" sz="1900" dirty="0" smtClean="0">
              <a:latin typeface="Segoe Print" panose="02000600000000000000" pitchFamily="2" charset="0"/>
            </a:endParaRPr>
          </a:p>
          <a:p>
            <a:pPr marL="0">
              <a:defRPr/>
            </a:pPr>
            <a:r>
              <a:rPr lang="en-US" sz="1900" u="sng" dirty="0">
                <a:latin typeface="Segoe Print" panose="02000600000000000000" pitchFamily="2" charset="0"/>
              </a:rPr>
              <a:t>*If your child needs medication, they do not have to miss school with a   permission to dispense medication at school form. </a:t>
            </a:r>
          </a:p>
          <a:p>
            <a:pPr>
              <a:defRPr/>
            </a:pPr>
            <a:endParaRPr lang="en-US" altLang="en-US" sz="1600" i="1" dirty="0" smtClean="0"/>
          </a:p>
          <a:p>
            <a:pPr>
              <a:defRPr/>
            </a:pPr>
            <a:endParaRPr lang="en-US" altLang="en-US" i="1" dirty="0"/>
          </a:p>
          <a:p>
            <a:pPr marL="0" algn="ctr">
              <a:lnSpc>
                <a:spcPct val="120000"/>
              </a:lnSpc>
              <a:defRPr/>
            </a:pPr>
            <a:r>
              <a:rPr lang="en-US" altLang="en-US" sz="1600" u="sng" dirty="0" smtClean="0">
                <a:latin typeface="Segoe Print" panose="02000600000000000000" pitchFamily="2" charset="0"/>
              </a:rPr>
              <a:t>District </a:t>
            </a:r>
            <a:r>
              <a:rPr lang="en-US" altLang="en-US" sz="1600" u="sng" dirty="0">
                <a:latin typeface="Segoe Print" panose="02000600000000000000" pitchFamily="2" charset="0"/>
              </a:rPr>
              <a:t>policy requires medical verification for excessive (more than 14) excused absences. Contact your school nurse for more information.  Without doctor verification, the 15th and succeeding absences will be unexcused</a:t>
            </a:r>
            <a:r>
              <a:rPr lang="en-US" altLang="en-US" sz="1600" dirty="0" smtClean="0">
                <a:latin typeface="Segoe Print" panose="02000600000000000000" pitchFamily="2" charset="0"/>
              </a:rPr>
              <a:t>.</a:t>
            </a:r>
          </a:p>
          <a:p>
            <a:pPr>
              <a:buNone/>
              <a:defRPr/>
            </a:pPr>
            <a:endParaRPr lang="en-US" altLang="en-US" sz="1600" i="1" dirty="0"/>
          </a:p>
          <a:p>
            <a:pPr>
              <a:buFont typeface="Wingdings 2" pitchFamily="18" charset="2"/>
              <a:buNone/>
              <a:defRPr/>
            </a:pPr>
            <a:endParaRPr lang="en-US" sz="600" u="sng" dirty="0"/>
          </a:p>
          <a:p>
            <a:endParaRPr lang="en-US" dirty="0"/>
          </a:p>
        </p:txBody>
      </p:sp>
      <p:pic>
        <p:nvPicPr>
          <p:cNvPr id="4" name="Picture 3" descr="Illness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399"/>
            <a:ext cx="1561465" cy="916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6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School Refusal</a:t>
            </a:r>
            <a:endParaRPr lang="en-US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562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800" dirty="0" smtClean="0">
              <a:latin typeface="Segoe Print" panose="02000600000000000000" pitchFamily="2" charset="0"/>
            </a:endParaRPr>
          </a:p>
          <a:p>
            <a:pPr marL="0">
              <a:defRPr/>
            </a:pPr>
            <a:r>
              <a:rPr lang="en-US" sz="1800" b="0" dirty="0" smtClean="0">
                <a:latin typeface="Segoe Print" panose="02000600000000000000" pitchFamily="2" charset="0"/>
              </a:rPr>
              <a:t>Absences </a:t>
            </a:r>
            <a:r>
              <a:rPr lang="en-US" sz="1800" b="0" dirty="0">
                <a:latin typeface="Segoe Print" panose="02000600000000000000" pitchFamily="2" charset="0"/>
              </a:rPr>
              <a:t>can be a sign that a student is losing interest in school, struggling with school work, dealing with a bully or facing some other potentially serious difficulty.</a:t>
            </a:r>
            <a:endParaRPr lang="en-US" sz="1800" b="0" dirty="0" smtClean="0">
              <a:latin typeface="Segoe Print" panose="02000600000000000000" pitchFamily="2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000" b="0" dirty="0" smtClean="0">
                <a:latin typeface="Segoe Print" panose="02000600000000000000" pitchFamily="2" charset="0"/>
              </a:rPr>
              <a:t>If </a:t>
            </a:r>
            <a:r>
              <a:rPr lang="en-US" sz="2000" b="0" dirty="0">
                <a:latin typeface="Segoe Print" panose="02000600000000000000" pitchFamily="2" charset="0"/>
              </a:rPr>
              <a:t>your child…</a:t>
            </a:r>
          </a:p>
          <a:p>
            <a:pPr>
              <a:buFont typeface="Wingdings 2" pitchFamily="18" charset="2"/>
              <a:buNone/>
              <a:defRPr/>
            </a:pPr>
            <a:endParaRPr lang="en-US" sz="600" u="sng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Segoe Print" panose="02000600000000000000" pitchFamily="2" charset="0"/>
              </a:rPr>
              <a:t>Always has a headache or stomach ache on Monday morning or the day of benchmark or other important </a:t>
            </a:r>
            <a:r>
              <a:rPr lang="en-US" sz="2000" b="0" dirty="0" smtClean="0">
                <a:latin typeface="Segoe Print" panose="02000600000000000000" pitchFamily="2" charset="0"/>
              </a:rPr>
              <a:t>testing</a:t>
            </a:r>
            <a:endParaRPr lang="en-US" sz="2000" b="0" dirty="0">
              <a:latin typeface="Segoe Print" panose="02000600000000000000" pitchFamily="2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Segoe Print" panose="02000600000000000000" pitchFamily="2" charset="0"/>
              </a:rPr>
              <a:t>Becomes too ill at school to stay there and calls you to pick them up on a regular basis and the doctor cannot find a medical reason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Segoe Print" panose="02000600000000000000" pitchFamily="2" charset="0"/>
              </a:rPr>
              <a:t>Becomes withdrawn </a:t>
            </a:r>
            <a:r>
              <a:rPr lang="en-US" sz="2000" b="0" dirty="0" smtClean="0">
                <a:latin typeface="Segoe Print" panose="02000600000000000000" pitchFamily="2" charset="0"/>
              </a:rPr>
              <a:t>&amp; </a:t>
            </a:r>
            <a:r>
              <a:rPr lang="en-US" sz="2000" b="0" dirty="0">
                <a:latin typeface="Segoe Print" panose="02000600000000000000" pitchFamily="2" charset="0"/>
              </a:rPr>
              <a:t>reluctant to talk about the school </a:t>
            </a:r>
            <a:r>
              <a:rPr lang="en-US" sz="2000" b="0" dirty="0" smtClean="0">
                <a:latin typeface="Segoe Print" panose="02000600000000000000" pitchFamily="2" charset="0"/>
              </a:rPr>
              <a:t>day</a:t>
            </a:r>
            <a:endParaRPr lang="en-US" sz="500" dirty="0" smtClean="0">
              <a:latin typeface="Segoe Print" panose="02000600000000000000" pitchFamily="2" charset="0"/>
            </a:endParaRPr>
          </a:p>
          <a:p>
            <a:pPr marL="0">
              <a:defRPr/>
            </a:pPr>
            <a:r>
              <a:rPr lang="en-US" sz="2000" dirty="0" smtClean="0">
                <a:latin typeface="Segoe Print" panose="02000600000000000000" pitchFamily="2" charset="0"/>
              </a:rPr>
              <a:t>Exhibiting any of the above may </a:t>
            </a:r>
            <a:r>
              <a:rPr lang="en-US" sz="2000" dirty="0">
                <a:latin typeface="Segoe Print" panose="02000600000000000000" pitchFamily="2" charset="0"/>
              </a:rPr>
              <a:t>be </a:t>
            </a:r>
            <a:r>
              <a:rPr lang="en-US" sz="2000" dirty="0" smtClean="0">
                <a:latin typeface="Segoe Print" panose="02000600000000000000" pitchFamily="2" charset="0"/>
              </a:rPr>
              <a:t>flags for </a:t>
            </a:r>
            <a:r>
              <a:rPr lang="en-US" sz="2000" dirty="0">
                <a:latin typeface="Segoe Print" panose="02000600000000000000" pitchFamily="2" charset="0"/>
              </a:rPr>
              <a:t>school refusal</a:t>
            </a:r>
            <a:r>
              <a:rPr lang="en-US" sz="2000" b="0" dirty="0">
                <a:latin typeface="Segoe Print" panose="02000600000000000000" pitchFamily="2" charset="0"/>
              </a:rPr>
              <a:t>. </a:t>
            </a:r>
          </a:p>
          <a:p>
            <a:pPr algn="ctr">
              <a:buFont typeface="Wingdings 2" pitchFamily="18" charset="2"/>
              <a:buNone/>
              <a:defRPr/>
            </a:pPr>
            <a:endParaRPr lang="en-US" sz="1000" b="1" u="sng" dirty="0" smtClean="0">
              <a:latin typeface="Segoe Print" panose="02000600000000000000" pitchFamily="2" charset="0"/>
            </a:endParaRPr>
          </a:p>
          <a:p>
            <a:pPr algn="ctr">
              <a:buFont typeface="Wingdings 2" pitchFamily="18" charset="2"/>
              <a:buNone/>
              <a:defRPr/>
            </a:pPr>
            <a:r>
              <a:rPr lang="en-US" sz="1800" b="1" u="sng" dirty="0" smtClean="0">
                <a:latin typeface="Segoe Print" panose="02000600000000000000" pitchFamily="2" charset="0"/>
              </a:rPr>
              <a:t>If your child is showing </a:t>
            </a:r>
            <a:r>
              <a:rPr lang="en-US" sz="1800" b="1" u="sng" dirty="0">
                <a:latin typeface="Segoe Print" panose="02000600000000000000" pitchFamily="2" charset="0"/>
              </a:rPr>
              <a:t>signs of “school refusal.”  </a:t>
            </a:r>
            <a:endParaRPr lang="en-US" sz="1800" b="1" u="sng" dirty="0" smtClean="0">
              <a:latin typeface="Segoe Print" panose="02000600000000000000" pitchFamily="2" charset="0"/>
            </a:endParaRPr>
          </a:p>
          <a:p>
            <a:pPr algn="ctr">
              <a:buFont typeface="Wingdings 2" pitchFamily="18" charset="2"/>
              <a:buNone/>
              <a:defRPr/>
            </a:pPr>
            <a:r>
              <a:rPr lang="en-US" sz="1800" b="1" u="sng" dirty="0" smtClean="0">
                <a:latin typeface="Segoe Print" panose="02000600000000000000" pitchFamily="2" charset="0"/>
              </a:rPr>
              <a:t>Contact </a:t>
            </a:r>
            <a:r>
              <a:rPr lang="en-US" sz="1800" b="1" u="sng" dirty="0">
                <a:latin typeface="Segoe Print" panose="02000600000000000000" pitchFamily="2" charset="0"/>
              </a:rPr>
              <a:t>the school administrator and/or counselor for assistance</a:t>
            </a:r>
            <a:r>
              <a:rPr lang="en-US" sz="1800" b="1" u="sng" dirty="0" smtClean="0">
                <a:latin typeface="Segoe Print" panose="02000600000000000000" pitchFamily="2" charset="0"/>
              </a:rPr>
              <a:t>.</a:t>
            </a:r>
            <a:endParaRPr lang="en-US" sz="1800" b="1" u="sng" dirty="0">
              <a:latin typeface="Segoe Print" panose="020006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 descr="https://encrypted-tbn1.gstatic.com/images?q=tbn:ANd9GcQWJaMoyPYAoI7pIyJ3dEUTRRNmEucD9_TH2v61r05uv-ZvO-Ww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1797"/>
            <a:ext cx="1728470" cy="122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si.wsj.net/public/resources/images/OB-KC438_fear09_F_2010092021344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"/>
            <a:ext cx="1752600" cy="1106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8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MV Boli" panose="02000500030200090000" pitchFamily="2" charset="0"/>
                <a:cs typeface="MV Boli" panose="02000500030200090000" pitchFamily="2" charset="0"/>
              </a:rPr>
              <a:t>What does the law say?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628"/>
            <a:ext cx="8458200" cy="5376372"/>
          </a:xfrm>
        </p:spPr>
        <p:txBody>
          <a:bodyPr>
            <a:normAutofit lnSpcReduction="10000"/>
          </a:bodyPr>
          <a:lstStyle/>
          <a:p>
            <a:pPr marL="0"/>
            <a:r>
              <a:rPr lang="en-US" sz="1800" u="sng" dirty="0"/>
              <a:t>California Education Code section 48200 says</a:t>
            </a:r>
            <a:r>
              <a:rPr lang="en-US" sz="1800" dirty="0"/>
              <a:t>, </a:t>
            </a:r>
            <a:r>
              <a:rPr lang="en-US" b="0" dirty="0">
                <a:latin typeface="Segoe Print" panose="02000600000000000000" pitchFamily="2" charset="0"/>
              </a:rPr>
              <a:t>“each person between the ages of 6 and 18 years…..is subject to compulsory full-time education.</a:t>
            </a:r>
          </a:p>
          <a:p>
            <a:pPr marL="0"/>
            <a:r>
              <a:rPr lang="en-US" sz="1800" u="sng" dirty="0"/>
              <a:t>California Education Code section 48262 says</a:t>
            </a:r>
            <a:r>
              <a:rPr lang="en-US" sz="1800" b="0" dirty="0"/>
              <a:t>, </a:t>
            </a:r>
            <a:r>
              <a:rPr lang="en-US" b="0" dirty="0">
                <a:latin typeface="Segoe Print" panose="02000600000000000000" pitchFamily="2" charset="0"/>
              </a:rPr>
              <a:t>“any pupil is deemed a habitual truant who has been reported as a truant three or more times per school year…..”</a:t>
            </a:r>
          </a:p>
          <a:p>
            <a:pPr marL="0"/>
            <a:r>
              <a:rPr lang="en-US" sz="1800" u="sng" dirty="0"/>
              <a:t>City of Stockton Municipal Code 9.24.030 says</a:t>
            </a:r>
            <a:r>
              <a:rPr lang="en-US" sz="1800" b="0" u="sng" dirty="0"/>
              <a:t>, </a:t>
            </a:r>
            <a:r>
              <a:rPr lang="en-US" b="0" dirty="0">
                <a:latin typeface="Segoe Print" panose="02000600000000000000" pitchFamily="2" charset="0"/>
              </a:rPr>
              <a:t>“…..it is unlawful and a misdemeanor for any minor under the age of 18 to remain in or upon any public street, sidewalk, park, or other public place within the city during curfew hours (11pm-6am/school hours) unless…..accompanied by a parent or guardian or other adult.”</a:t>
            </a:r>
          </a:p>
          <a:p>
            <a:pPr marL="0"/>
            <a:r>
              <a:rPr lang="en-US" sz="1800" u="sng" dirty="0"/>
              <a:t>California Education Code section </a:t>
            </a:r>
            <a:r>
              <a:rPr lang="en-US" sz="1800" u="sng" dirty="0" smtClean="0"/>
              <a:t>482620.5 </a:t>
            </a:r>
            <a:r>
              <a:rPr lang="en-US" sz="1800" u="sng" dirty="0"/>
              <a:t>states </a:t>
            </a:r>
            <a:r>
              <a:rPr lang="en-US" b="0" dirty="0" smtClean="0">
                <a:latin typeface="Segoe Print" panose="02000600000000000000" pitchFamily="2" charset="0"/>
              </a:rPr>
              <a:t>“…that </a:t>
            </a:r>
            <a:r>
              <a:rPr lang="en-US" b="0" dirty="0">
                <a:latin typeface="Segoe Print" panose="02000600000000000000" pitchFamily="2" charset="0"/>
              </a:rPr>
              <a:t>the school district must notify the parent or guardian of the truant by the most cost-effective method possible, and that the notification must include specific information related to the student's unexcused absences</a:t>
            </a:r>
            <a:r>
              <a:rPr lang="en-US" b="0" dirty="0" smtClean="0">
                <a:latin typeface="Segoe Print" panose="02000600000000000000" pitchFamily="2" charset="0"/>
              </a:rPr>
              <a:t>.” 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 smtClean="0">
                <a:latin typeface="Segoe Print" panose="02000600000000000000" pitchFamily="2" charset="0"/>
              </a:rPr>
              <a:t>We notify at </a:t>
            </a:r>
            <a:r>
              <a:rPr lang="en-US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dirty="0" smtClean="0"/>
              <a:t>, </a:t>
            </a:r>
            <a:r>
              <a:rPr lang="en-US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r>
              <a:rPr lang="en-US" dirty="0" smtClean="0"/>
              <a:t> </a:t>
            </a:r>
            <a:r>
              <a:rPr lang="en-US" dirty="0" smtClean="0">
                <a:latin typeface="Segoe Print" panose="02000600000000000000" pitchFamily="2" charset="0"/>
              </a:rPr>
              <a:t>&amp;</a:t>
            </a:r>
            <a:r>
              <a:rPr lang="en-US" dirty="0" smtClean="0"/>
              <a:t> </a:t>
            </a:r>
            <a:r>
              <a:rPr lang="en-US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9</a:t>
            </a:r>
            <a:r>
              <a:rPr lang="en-US" dirty="0" smtClean="0"/>
              <a:t> </a:t>
            </a:r>
            <a:r>
              <a:rPr lang="en-US" dirty="0" smtClean="0">
                <a:latin typeface="Segoe Print" panose="02000600000000000000" pitchFamily="2" charset="0"/>
              </a:rPr>
              <a:t>unexcused absences, </a:t>
            </a:r>
            <a:r>
              <a:rPr lang="en-US" dirty="0" err="1" smtClean="0">
                <a:latin typeface="Segoe Print" panose="02000600000000000000" pitchFamily="2" charset="0"/>
              </a:rPr>
              <a:t>tardies</a:t>
            </a:r>
            <a:r>
              <a:rPr lang="en-US" dirty="0" smtClean="0">
                <a:latin typeface="Segoe Print" panose="02000600000000000000" pitchFamily="2" charset="0"/>
              </a:rPr>
              <a:t> of 30 minutes or more and/or a combination of both. </a:t>
            </a:r>
            <a:endParaRPr lang="en-US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021"/>
            <a:ext cx="6477000" cy="4304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2229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egoe Print" panose="02000600000000000000" pitchFamily="2" charset="0"/>
                <a:ea typeface="Meiryo" panose="020B0604030504040204" pitchFamily="34" charset="-128"/>
                <a:cs typeface="Meiryo" panose="020B0604030504040204" pitchFamily="34" charset="-128"/>
              </a:rPr>
              <a:t>What is one key idea that you will take away with you and share with another parent?</a:t>
            </a:r>
            <a:endParaRPr lang="en-US" sz="2800" dirty="0">
              <a:latin typeface="Segoe Print" panose="02000600000000000000" pitchFamily="2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7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13219</TotalTime>
  <Words>720</Words>
  <Application>Microsoft Office PowerPoint</Application>
  <PresentationFormat>On-screen Show (4:3)</PresentationFormat>
  <Paragraphs>74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Child Welfare &amp; Attendance  Informational Guide for Parents</vt:lpstr>
      <vt:lpstr>  </vt:lpstr>
      <vt:lpstr>DID YOU KNOW??</vt:lpstr>
      <vt:lpstr>What is an allowable absence?</vt:lpstr>
      <vt:lpstr>What is an allowable absence?</vt:lpstr>
      <vt:lpstr>When is your child  too sick to go to school?</vt:lpstr>
      <vt:lpstr>School Refusal</vt:lpstr>
      <vt:lpstr>What does the law say?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Cecelia</dc:creator>
  <cp:lastModifiedBy>isadmin</cp:lastModifiedBy>
  <cp:revision>111</cp:revision>
  <dcterms:created xsi:type="dcterms:W3CDTF">2014-03-04T23:11:07Z</dcterms:created>
  <dcterms:modified xsi:type="dcterms:W3CDTF">2016-03-15T20:34:12Z</dcterms:modified>
</cp:coreProperties>
</file>